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EA0"/>
    <a:srgbClr val="83A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922" y="384"/>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EF1FF-1860-4495-B7C5-939804C46FC1}" type="datetimeFigureOut">
              <a:rPr lang="en-US" smtClean="0"/>
              <a:pPr/>
              <a:t>7/19/2017</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DFB02-58E2-4B42-843B-EA40772160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FDFB02-58E2-4B42-843B-EA40772160C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19B8E-6677-4F1E-B36D-C80BB39712B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19B8E-6677-4F1E-B36D-C80BB39712B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19B8E-6677-4F1E-B36D-C80BB39712B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19B8E-6677-4F1E-B36D-C80BB39712B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19B8E-6677-4F1E-B36D-C80BB39712B9}"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19B8E-6677-4F1E-B36D-C80BB39712B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19B8E-6677-4F1E-B36D-C80BB39712B9}" type="datetimeFigureOut">
              <a:rPr lang="en-US" smtClean="0"/>
              <a:pPr/>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19B8E-6677-4F1E-B36D-C80BB39712B9}" type="datetimeFigureOut">
              <a:rPr lang="en-US" smtClean="0"/>
              <a:pPr/>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19B8E-6677-4F1E-B36D-C80BB39712B9}" type="datetimeFigureOut">
              <a:rPr lang="en-US" smtClean="0"/>
              <a:pPr/>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19B8E-6677-4F1E-B36D-C80BB39712B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19B8E-6677-4F1E-B36D-C80BB39712B9}"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23324-A743-451C-9201-24B591164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6419B8E-6677-4F1E-B36D-C80BB39712B9}" type="datetimeFigureOut">
              <a:rPr lang="en-US" smtClean="0"/>
              <a:pPr/>
              <a:t>7/19/2017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AC23324-A743-451C-9201-24B5911644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gif"/><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
            <a:ext cx="7780351" cy="1447801"/>
          </a:xfrm>
          <a:prstGeom prst="rect">
            <a:avLst/>
          </a:prstGeom>
          <a:noFill/>
          <a:ln w="12700" algn="ctr">
            <a:noFill/>
            <a:miter lim="800000"/>
            <a:headEnd/>
            <a:tailEnd/>
          </a:ln>
          <a:effectLst/>
        </p:spPr>
      </p:pic>
      <p:pic>
        <p:nvPicPr>
          <p:cNvPr id="5" name="Picture 4" descr="CypressEnvirosystemsLogo_large v2 transparent.gif"/>
          <p:cNvPicPr>
            <a:picLocks noChangeAspect="1"/>
          </p:cNvPicPr>
          <p:nvPr/>
        </p:nvPicPr>
        <p:blipFill>
          <a:blip r:embed="rId4" cstate="print"/>
          <a:stretch>
            <a:fillRect/>
          </a:stretch>
        </p:blipFill>
        <p:spPr>
          <a:xfrm>
            <a:off x="533400" y="586409"/>
            <a:ext cx="1905000" cy="556591"/>
          </a:xfrm>
          <a:prstGeom prst="rect">
            <a:avLst/>
          </a:prstGeom>
        </p:spPr>
      </p:pic>
      <p:sp>
        <p:nvSpPr>
          <p:cNvPr id="6" name="Rectangle 5"/>
          <p:cNvSpPr/>
          <p:nvPr/>
        </p:nvSpPr>
        <p:spPr>
          <a:xfrm>
            <a:off x="4411649" y="0"/>
            <a:ext cx="3352800" cy="1447800"/>
          </a:xfrm>
          <a:prstGeom prst="rect">
            <a:avLst/>
          </a:prstGeom>
          <a:solidFill>
            <a:srgbClr val="83A828">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87072" y="378929"/>
            <a:ext cx="2304157" cy="615553"/>
          </a:xfrm>
          <a:prstGeom prst="rect">
            <a:avLst/>
          </a:prstGeom>
          <a:noFill/>
        </p:spPr>
        <p:txBody>
          <a:bodyPr wrap="none" rtlCol="0">
            <a:spAutoFit/>
          </a:bodyPr>
          <a:lstStyle/>
          <a:p>
            <a:r>
              <a:rPr lang="en-US" sz="2000" dirty="0" smtClean="0">
                <a:solidFill>
                  <a:schemeClr val="bg1"/>
                </a:solidFill>
                <a:latin typeface="+mj-lt"/>
              </a:rPr>
              <a:t>WIRELESS REPEATER</a:t>
            </a:r>
          </a:p>
          <a:p>
            <a:r>
              <a:rPr lang="en-US" sz="1400" dirty="0" smtClean="0">
                <a:solidFill>
                  <a:schemeClr val="bg1"/>
                </a:solidFill>
                <a:latin typeface="+mj-lt"/>
              </a:rPr>
              <a:t>(WPT-810-RPT)</a:t>
            </a:r>
            <a:endParaRPr lang="en-US" sz="1400" dirty="0">
              <a:solidFill>
                <a:schemeClr val="bg1"/>
              </a:solidFill>
              <a:latin typeface="+mj-lt"/>
            </a:endParaRPr>
          </a:p>
        </p:txBody>
      </p:sp>
      <p:sp>
        <p:nvSpPr>
          <p:cNvPr id="8" name="TextBox 7"/>
          <p:cNvSpPr txBox="1"/>
          <p:nvPr/>
        </p:nvSpPr>
        <p:spPr>
          <a:xfrm>
            <a:off x="344556" y="1881809"/>
            <a:ext cx="974626" cy="307777"/>
          </a:xfrm>
          <a:prstGeom prst="rect">
            <a:avLst/>
          </a:prstGeom>
          <a:noFill/>
        </p:spPr>
        <p:txBody>
          <a:bodyPr wrap="none" rtlCol="0">
            <a:spAutoFit/>
          </a:bodyPr>
          <a:lstStyle/>
          <a:p>
            <a:r>
              <a:rPr lang="en-US" sz="1400" b="1" dirty="0" smtClean="0">
                <a:solidFill>
                  <a:srgbClr val="285EA0"/>
                </a:solidFill>
              </a:rPr>
              <a:t>FEATURES:</a:t>
            </a:r>
            <a:endParaRPr lang="en-US" sz="1400" b="1" dirty="0">
              <a:solidFill>
                <a:srgbClr val="285EA0"/>
              </a:solidFill>
            </a:endParaRPr>
          </a:p>
        </p:txBody>
      </p:sp>
      <p:sp>
        <p:nvSpPr>
          <p:cNvPr id="9" name="TextBox 8"/>
          <p:cNvSpPr txBox="1"/>
          <p:nvPr/>
        </p:nvSpPr>
        <p:spPr>
          <a:xfrm>
            <a:off x="344556" y="2130956"/>
            <a:ext cx="2252867" cy="2482731"/>
          </a:xfrm>
          <a:prstGeom prst="rect">
            <a:avLst/>
          </a:prstGeom>
          <a:noFill/>
        </p:spPr>
        <p:txBody>
          <a:bodyPr wrap="square" rtlCol="0">
            <a:spAutoFit/>
          </a:bodyPr>
          <a:lstStyle/>
          <a:p>
            <a:pPr marL="173038" indent="-173038">
              <a:spcAft>
                <a:spcPts val="700"/>
              </a:spcAft>
              <a:buFont typeface="Arial" pitchFamily="34" charset="0"/>
              <a:buChar char="•"/>
            </a:pPr>
            <a:r>
              <a:rPr lang="en-US" sz="1200" b="1" dirty="0" smtClean="0">
                <a:solidFill>
                  <a:schemeClr val="tx1">
                    <a:lumMod val="65000"/>
                    <a:lumOff val="35000"/>
                  </a:schemeClr>
                </a:solidFill>
              </a:rPr>
              <a:t>Extends range of Wireless Pneumatic Thermostat (WPT)</a:t>
            </a:r>
          </a:p>
          <a:p>
            <a:pPr marL="173038" indent="-173038">
              <a:spcAft>
                <a:spcPts val="700"/>
              </a:spcAft>
              <a:buFont typeface="Arial" pitchFamily="34" charset="0"/>
              <a:buChar char="•"/>
            </a:pPr>
            <a:r>
              <a:rPr lang="en-US" sz="1200" b="1" dirty="0" smtClean="0">
                <a:solidFill>
                  <a:schemeClr val="tx1">
                    <a:lumMod val="65000"/>
                    <a:lumOff val="35000"/>
                  </a:schemeClr>
                </a:solidFill>
              </a:rPr>
              <a:t>One repeater can accommodate up to 15 WPT’s</a:t>
            </a:r>
          </a:p>
          <a:p>
            <a:pPr marL="173038" indent="-173038">
              <a:spcAft>
                <a:spcPts val="700"/>
              </a:spcAft>
              <a:buFont typeface="Arial" pitchFamily="34" charset="0"/>
              <a:buChar char="•"/>
            </a:pPr>
            <a:r>
              <a:rPr lang="en-US" sz="1200" b="1" dirty="0" smtClean="0">
                <a:solidFill>
                  <a:schemeClr val="tx1">
                    <a:lumMod val="65000"/>
                    <a:lumOff val="35000"/>
                  </a:schemeClr>
                </a:solidFill>
              </a:rPr>
              <a:t>One Hub (HUSB) can accommodate up to 14 repeaters</a:t>
            </a:r>
          </a:p>
          <a:p>
            <a:pPr marL="173038" indent="-173038">
              <a:spcAft>
                <a:spcPts val="700"/>
              </a:spcAft>
              <a:buFont typeface="Arial" pitchFamily="34" charset="0"/>
              <a:buChar char="•"/>
            </a:pPr>
            <a:r>
              <a:rPr lang="en-US" sz="1200" b="1" dirty="0" smtClean="0">
                <a:solidFill>
                  <a:schemeClr val="tx1">
                    <a:lumMod val="65000"/>
                    <a:lumOff val="35000"/>
                  </a:schemeClr>
                </a:solidFill>
              </a:rPr>
              <a:t>Universal mounting bracket allows for easy installation anywhere</a:t>
            </a:r>
          </a:p>
          <a:p>
            <a:pPr marL="173038" indent="-173038">
              <a:spcAft>
                <a:spcPts val="500"/>
              </a:spcAft>
              <a:buFont typeface="Arial" pitchFamily="34" charset="0"/>
              <a:buChar char="•"/>
            </a:pPr>
            <a:endParaRPr lang="en-US" sz="1200" b="1" dirty="0" smtClean="0">
              <a:solidFill>
                <a:schemeClr val="tx1">
                  <a:lumMod val="50000"/>
                  <a:lumOff val="50000"/>
                </a:schemeClr>
              </a:solidFill>
            </a:endParaRPr>
          </a:p>
        </p:txBody>
      </p:sp>
      <p:sp>
        <p:nvSpPr>
          <p:cNvPr id="14" name="Rounded Rectangle 13"/>
          <p:cNvSpPr/>
          <p:nvPr/>
        </p:nvSpPr>
        <p:spPr>
          <a:xfrm>
            <a:off x="2790908" y="3600451"/>
            <a:ext cx="4723075" cy="2200274"/>
          </a:xfrm>
          <a:prstGeom prst="roundRect">
            <a:avLst>
              <a:gd name="adj" fmla="val 4371"/>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38615" y="3697191"/>
            <a:ext cx="4675367" cy="461665"/>
          </a:xfrm>
          <a:prstGeom prst="rect">
            <a:avLst/>
          </a:prstGeom>
          <a:noFill/>
        </p:spPr>
        <p:txBody>
          <a:bodyPr wrap="square" rtlCol="0">
            <a:spAutoFit/>
          </a:bodyPr>
          <a:lstStyle/>
          <a:p>
            <a:r>
              <a:rPr lang="en-US" sz="1200" b="1" dirty="0" smtClean="0">
                <a:solidFill>
                  <a:srgbClr val="285EA0"/>
                </a:solidFill>
              </a:rPr>
              <a:t>Extends the wireless signal coverage for a Wireless Pneumatic Thermostat (WPT) network</a:t>
            </a:r>
            <a:endParaRPr lang="en-US" sz="1200" b="1" dirty="0">
              <a:solidFill>
                <a:srgbClr val="285EA0"/>
              </a:solidFill>
            </a:endParaRPr>
          </a:p>
        </p:txBody>
      </p:sp>
      <p:sp>
        <p:nvSpPr>
          <p:cNvPr id="16" name="TextBox 15"/>
          <p:cNvSpPr txBox="1"/>
          <p:nvPr/>
        </p:nvSpPr>
        <p:spPr>
          <a:xfrm>
            <a:off x="2838615" y="4184872"/>
            <a:ext cx="4671389" cy="1541448"/>
          </a:xfrm>
          <a:prstGeom prst="rect">
            <a:avLst/>
          </a:prstGeom>
          <a:noFill/>
        </p:spPr>
        <p:txBody>
          <a:bodyPr wrap="square" rtlCol="0">
            <a:spAutoFit/>
          </a:bodyPr>
          <a:lstStyle/>
          <a:p>
            <a:pPr>
              <a:spcAft>
                <a:spcPts val="500"/>
              </a:spcAft>
            </a:pPr>
            <a:r>
              <a:rPr lang="en-US" sz="900" dirty="0" smtClean="0"/>
              <a:t>The patented Wireless Pneumatic Thermostat (WPT) delivers DDC functionality at a fraction of the time and cost without the need to change out pneumatic pipes, run wires, replace actuators or disturb occupants.  </a:t>
            </a:r>
          </a:p>
          <a:p>
            <a:r>
              <a:rPr lang="en-US" sz="900" dirty="0" smtClean="0"/>
              <a:t>The WPT enables remote monitoring of zone temperature, branch pressure, remote control of </a:t>
            </a:r>
            <a:r>
              <a:rPr lang="en-US" sz="900" dirty="0" err="1" smtClean="0"/>
              <a:t>setpoints</a:t>
            </a:r>
            <a:r>
              <a:rPr lang="en-US" sz="900" dirty="0" smtClean="0"/>
              <a:t>, and programmable setback or setup of the pneumatic HVAC systems. It also enables integration with utility Demand Response programs. </a:t>
            </a:r>
          </a:p>
          <a:p>
            <a:endParaRPr lang="en-US" sz="900" dirty="0" smtClean="0"/>
          </a:p>
          <a:p>
            <a:r>
              <a:rPr lang="en-US" sz="900" dirty="0" smtClean="0"/>
              <a:t>The Wireless Repeater is used to extend the wireless range or coverage of the WPT network. When the USB Hub (HUSB) is located out of radio frequency range of the repeater, multiple repeaters can be used to extend the range.</a:t>
            </a:r>
          </a:p>
        </p:txBody>
      </p:sp>
      <p:sp>
        <p:nvSpPr>
          <p:cNvPr id="20" name="Rectangle 19"/>
          <p:cNvSpPr/>
          <p:nvPr/>
        </p:nvSpPr>
        <p:spPr>
          <a:xfrm>
            <a:off x="0" y="9811910"/>
            <a:ext cx="7788302" cy="2464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83666" y="9805254"/>
            <a:ext cx="949299" cy="253916"/>
          </a:xfrm>
          <a:prstGeom prst="rect">
            <a:avLst/>
          </a:prstGeom>
          <a:noFill/>
        </p:spPr>
        <p:txBody>
          <a:bodyPr wrap="none" rtlCol="0">
            <a:spAutoFit/>
          </a:bodyPr>
          <a:lstStyle/>
          <a:p>
            <a:r>
              <a:rPr lang="en-US" sz="1050" dirty="0" smtClean="0">
                <a:solidFill>
                  <a:schemeClr val="bg1"/>
                </a:solidFill>
              </a:rPr>
              <a:t>PBRPT201705</a:t>
            </a:r>
            <a:endParaRPr lang="en-US" sz="1050" dirty="0">
              <a:solidFill>
                <a:schemeClr val="bg1"/>
              </a:solidFill>
            </a:endParaRPr>
          </a:p>
        </p:txBody>
      </p:sp>
      <p:pic>
        <p:nvPicPr>
          <p:cNvPr id="2" name="Picture 2"/>
          <p:cNvPicPr>
            <a:picLocks noChangeAspect="1" noChangeArrowheads="1"/>
          </p:cNvPicPr>
          <p:nvPr/>
        </p:nvPicPr>
        <p:blipFill>
          <a:blip r:embed="rId5" cstate="print"/>
          <a:srcRect/>
          <a:stretch>
            <a:fillRect/>
          </a:stretch>
        </p:blipFill>
        <p:spPr bwMode="auto">
          <a:xfrm>
            <a:off x="3436776" y="6265404"/>
            <a:ext cx="3059125" cy="3420589"/>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3581400" y="1893603"/>
            <a:ext cx="2876550" cy="15734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7952"/>
            <a:ext cx="7780351" cy="1447801"/>
          </a:xfrm>
          <a:prstGeom prst="rect">
            <a:avLst/>
          </a:prstGeom>
          <a:noFill/>
          <a:ln w="12700" algn="ctr">
            <a:noFill/>
            <a:miter lim="800000"/>
            <a:headEnd/>
            <a:tailEnd/>
          </a:ln>
          <a:effectLst/>
        </p:spPr>
      </p:pic>
      <p:pic>
        <p:nvPicPr>
          <p:cNvPr id="5" name="Picture 4" descr="CypressEnvirosystemsLogo_large v2 transparent.gif"/>
          <p:cNvPicPr>
            <a:picLocks noChangeAspect="1"/>
          </p:cNvPicPr>
          <p:nvPr/>
        </p:nvPicPr>
        <p:blipFill>
          <a:blip r:embed="rId3" cstate="print"/>
          <a:stretch>
            <a:fillRect/>
          </a:stretch>
        </p:blipFill>
        <p:spPr>
          <a:xfrm>
            <a:off x="533400" y="586409"/>
            <a:ext cx="1905000" cy="556591"/>
          </a:xfrm>
          <a:prstGeom prst="rect">
            <a:avLst/>
          </a:prstGeom>
        </p:spPr>
      </p:pic>
      <p:grpSp>
        <p:nvGrpSpPr>
          <p:cNvPr id="30" name="Group 29"/>
          <p:cNvGrpSpPr/>
          <p:nvPr/>
        </p:nvGrpSpPr>
        <p:grpSpPr>
          <a:xfrm>
            <a:off x="510458" y="6591256"/>
            <a:ext cx="6833728" cy="1602628"/>
            <a:chOff x="285333" y="4140677"/>
            <a:chExt cx="7281218" cy="1707572"/>
          </a:xfrm>
        </p:grpSpPr>
        <p:pic>
          <p:nvPicPr>
            <p:cNvPr id="6" name="Picture 5"/>
            <p:cNvPicPr>
              <a:picLocks noChangeAspect="1" noChangeArrowheads="1"/>
            </p:cNvPicPr>
            <p:nvPr/>
          </p:nvPicPr>
          <p:blipFill>
            <a:blip r:embed="rId4" cstate="print"/>
            <a:srcRect/>
            <a:stretch>
              <a:fillRect/>
            </a:stretch>
          </p:blipFill>
          <p:spPr bwMode="auto">
            <a:xfrm>
              <a:off x="580186" y="4306430"/>
              <a:ext cx="759417" cy="1080265"/>
            </a:xfrm>
            <a:prstGeom prst="rect">
              <a:avLst/>
            </a:prstGeom>
            <a:solidFill>
              <a:schemeClr val="tx1">
                <a:lumMod val="50000"/>
                <a:lumOff val="50000"/>
              </a:schemeClr>
            </a:solidFill>
            <a:ln>
              <a:noFill/>
            </a:ln>
          </p:spPr>
        </p:pic>
        <p:pic>
          <p:nvPicPr>
            <p:cNvPr id="7" name="Picture 4"/>
            <p:cNvPicPr>
              <a:picLocks noChangeAspect="1" noChangeArrowheads="1"/>
            </p:cNvPicPr>
            <p:nvPr/>
          </p:nvPicPr>
          <p:blipFill>
            <a:blip r:embed="rId5" cstate="print"/>
            <a:srcRect/>
            <a:stretch>
              <a:fillRect/>
            </a:stretch>
          </p:blipFill>
          <p:spPr bwMode="auto">
            <a:xfrm>
              <a:off x="3387074" y="4401885"/>
              <a:ext cx="1001784" cy="751338"/>
            </a:xfrm>
            <a:prstGeom prst="rect">
              <a:avLst/>
            </a:prstGeom>
            <a:noFill/>
            <a:ln w="12700">
              <a:noFill/>
              <a:prstDash val="dash"/>
              <a:miter lim="800000"/>
              <a:headEnd type="none" w="lg" len="lg"/>
              <a:tailEnd type="none" w="lg" len="lg"/>
            </a:ln>
          </p:spPr>
        </p:pic>
        <p:pic>
          <p:nvPicPr>
            <p:cNvPr id="2050" name="Picture 2"/>
            <p:cNvPicPr>
              <a:picLocks noChangeAspect="1" noChangeArrowheads="1"/>
            </p:cNvPicPr>
            <p:nvPr/>
          </p:nvPicPr>
          <p:blipFill>
            <a:blip r:embed="rId6" cstate="print"/>
            <a:srcRect/>
            <a:stretch>
              <a:fillRect/>
            </a:stretch>
          </p:blipFill>
          <p:spPr bwMode="auto">
            <a:xfrm>
              <a:off x="4841334" y="4307616"/>
              <a:ext cx="912485" cy="838559"/>
            </a:xfrm>
            <a:prstGeom prst="rect">
              <a:avLst/>
            </a:prstGeom>
            <a:noFill/>
            <a:ln w="9525">
              <a:noFill/>
              <a:miter lim="800000"/>
              <a:headEnd/>
              <a:tailEnd/>
            </a:ln>
          </p:spPr>
        </p:pic>
        <p:pic>
          <p:nvPicPr>
            <p:cNvPr id="11" name="Picture 19"/>
            <p:cNvPicPr>
              <a:picLocks noChangeAspect="1" noChangeArrowheads="1"/>
            </p:cNvPicPr>
            <p:nvPr/>
          </p:nvPicPr>
          <p:blipFill>
            <a:blip r:embed="rId7" cstate="print"/>
            <a:srcRect/>
            <a:stretch>
              <a:fillRect/>
            </a:stretch>
          </p:blipFill>
          <p:spPr bwMode="auto">
            <a:xfrm>
              <a:off x="6275721" y="4339265"/>
              <a:ext cx="1171441" cy="865597"/>
            </a:xfrm>
            <a:prstGeom prst="rect">
              <a:avLst/>
            </a:prstGeom>
            <a:noFill/>
            <a:ln w="12700" algn="ctr">
              <a:noFill/>
              <a:miter lim="800000"/>
              <a:headEnd/>
              <a:tailEnd/>
            </a:ln>
          </p:spPr>
        </p:pic>
        <p:pic>
          <p:nvPicPr>
            <p:cNvPr id="12" name="Picture 17"/>
            <p:cNvPicPr>
              <a:picLocks noChangeAspect="1" noChangeArrowheads="1"/>
            </p:cNvPicPr>
            <p:nvPr/>
          </p:nvPicPr>
          <p:blipFill>
            <a:blip r:embed="rId8" cstate="print"/>
            <a:srcRect/>
            <a:stretch>
              <a:fillRect/>
            </a:stretch>
          </p:blipFill>
          <p:spPr bwMode="auto">
            <a:xfrm>
              <a:off x="1807619" y="4373544"/>
              <a:ext cx="1116730" cy="876264"/>
            </a:xfrm>
            <a:prstGeom prst="rect">
              <a:avLst/>
            </a:prstGeom>
            <a:noFill/>
            <a:ln w="12700" algn="ctr">
              <a:noFill/>
              <a:miter lim="800000"/>
              <a:headEnd/>
              <a:tailEnd/>
            </a:ln>
          </p:spPr>
        </p:pic>
        <p:sp>
          <p:nvSpPr>
            <p:cNvPr id="15" name="Rounded Rectangle 14"/>
            <p:cNvSpPr/>
            <p:nvPr/>
          </p:nvSpPr>
          <p:spPr>
            <a:xfrm>
              <a:off x="314324" y="5514007"/>
              <a:ext cx="7252227" cy="30768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4695" y="5445919"/>
              <a:ext cx="7247613" cy="20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587268" y="4140677"/>
              <a:ext cx="4546111" cy="1673527"/>
              <a:chOff x="1699406" y="3881885"/>
              <a:chExt cx="4779036" cy="1613140"/>
            </a:xfrm>
          </p:grpSpPr>
          <p:cxnSp>
            <p:nvCxnSpPr>
              <p:cNvPr id="18" name="Straight Connector 17"/>
              <p:cNvCxnSpPr/>
              <p:nvPr/>
            </p:nvCxnSpPr>
            <p:spPr>
              <a:xfrm>
                <a:off x="1699406" y="3881885"/>
                <a:ext cx="0" cy="16131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92418" y="3881885"/>
                <a:ext cx="0" cy="16131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85430" y="3881885"/>
                <a:ext cx="0" cy="16131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78442" y="3881885"/>
                <a:ext cx="0" cy="16131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85333" y="5454732"/>
              <a:ext cx="1327437" cy="393517"/>
            </a:xfrm>
            <a:prstGeom prst="rect">
              <a:avLst/>
            </a:prstGeom>
            <a:noFill/>
          </p:spPr>
          <p:txBody>
            <a:bodyPr wrap="none" rtlCol="0">
              <a:spAutoFit/>
            </a:bodyPr>
            <a:lstStyle/>
            <a:p>
              <a:pPr algn="ctr"/>
              <a:r>
                <a:rPr lang="en-US" sz="900" dirty="0" smtClean="0">
                  <a:solidFill>
                    <a:schemeClr val="tx1">
                      <a:lumMod val="95000"/>
                      <a:lumOff val="5000"/>
                    </a:schemeClr>
                  </a:solidFill>
                </a:rPr>
                <a:t>WIRELESS PNEUMATIC</a:t>
              </a:r>
            </a:p>
            <a:p>
              <a:pPr algn="ctr"/>
              <a:r>
                <a:rPr lang="en-US" sz="900" dirty="0" smtClean="0">
                  <a:solidFill>
                    <a:schemeClr val="tx1">
                      <a:lumMod val="95000"/>
                      <a:lumOff val="5000"/>
                    </a:schemeClr>
                  </a:solidFill>
                </a:rPr>
                <a:t>THERMOSTAT (WPT)</a:t>
              </a:r>
              <a:endParaRPr lang="en-US" sz="900" dirty="0">
                <a:solidFill>
                  <a:schemeClr val="tx1">
                    <a:lumMod val="95000"/>
                    <a:lumOff val="5000"/>
                  </a:schemeClr>
                </a:solidFill>
              </a:endParaRPr>
            </a:p>
          </p:txBody>
        </p:sp>
        <p:sp>
          <p:nvSpPr>
            <p:cNvPr id="25" name="TextBox 24"/>
            <p:cNvSpPr txBox="1"/>
            <p:nvPr/>
          </p:nvSpPr>
          <p:spPr>
            <a:xfrm>
              <a:off x="1670125" y="5454732"/>
              <a:ext cx="1356471" cy="393517"/>
            </a:xfrm>
            <a:prstGeom prst="rect">
              <a:avLst/>
            </a:prstGeom>
            <a:noFill/>
          </p:spPr>
          <p:txBody>
            <a:bodyPr wrap="none" rtlCol="0">
              <a:spAutoFit/>
            </a:bodyPr>
            <a:lstStyle/>
            <a:p>
              <a:pPr algn="ctr"/>
              <a:r>
                <a:rPr lang="en-US" sz="900" dirty="0" smtClean="0">
                  <a:solidFill>
                    <a:schemeClr val="tx1">
                      <a:lumMod val="95000"/>
                      <a:lumOff val="5000"/>
                    </a:schemeClr>
                  </a:solidFill>
                </a:rPr>
                <a:t>WIRELESS STEAM TRAP</a:t>
              </a:r>
            </a:p>
            <a:p>
              <a:pPr algn="ctr"/>
              <a:r>
                <a:rPr lang="en-US" sz="900" dirty="0" smtClean="0">
                  <a:solidFill>
                    <a:schemeClr val="tx1">
                      <a:lumMod val="95000"/>
                      <a:lumOff val="5000"/>
                    </a:schemeClr>
                  </a:solidFill>
                </a:rPr>
                <a:t>MONITOR (WSTM)</a:t>
              </a:r>
              <a:endParaRPr lang="en-US" sz="900" dirty="0">
                <a:solidFill>
                  <a:schemeClr val="tx1">
                    <a:lumMod val="95000"/>
                    <a:lumOff val="5000"/>
                  </a:schemeClr>
                </a:solidFill>
              </a:endParaRPr>
            </a:p>
          </p:txBody>
        </p:sp>
        <p:sp>
          <p:nvSpPr>
            <p:cNvPr id="26" name="TextBox 25"/>
            <p:cNvSpPr txBox="1"/>
            <p:nvPr/>
          </p:nvSpPr>
          <p:spPr>
            <a:xfrm>
              <a:off x="3321451" y="5454732"/>
              <a:ext cx="1078071" cy="393517"/>
            </a:xfrm>
            <a:prstGeom prst="rect">
              <a:avLst/>
            </a:prstGeom>
            <a:noFill/>
          </p:spPr>
          <p:txBody>
            <a:bodyPr wrap="none" rtlCol="0">
              <a:spAutoFit/>
            </a:bodyPr>
            <a:lstStyle/>
            <a:p>
              <a:pPr algn="ctr"/>
              <a:r>
                <a:rPr lang="en-US" sz="900" dirty="0" smtClean="0">
                  <a:solidFill>
                    <a:schemeClr val="tx1">
                      <a:lumMod val="95000"/>
                      <a:lumOff val="5000"/>
                    </a:schemeClr>
                  </a:solidFill>
                </a:rPr>
                <a:t>WIRELESS GAUGE</a:t>
              </a:r>
            </a:p>
            <a:p>
              <a:pPr algn="ctr"/>
              <a:r>
                <a:rPr lang="en-US" sz="900" dirty="0" smtClean="0">
                  <a:solidFill>
                    <a:schemeClr val="tx1">
                      <a:lumMod val="95000"/>
                      <a:lumOff val="5000"/>
                    </a:schemeClr>
                  </a:solidFill>
                </a:rPr>
                <a:t>READER (WGR)</a:t>
              </a:r>
              <a:endParaRPr lang="en-US" sz="900" dirty="0">
                <a:solidFill>
                  <a:schemeClr val="tx1">
                    <a:lumMod val="95000"/>
                    <a:lumOff val="5000"/>
                  </a:schemeClr>
                </a:solidFill>
              </a:endParaRPr>
            </a:p>
          </p:txBody>
        </p:sp>
        <p:sp>
          <p:nvSpPr>
            <p:cNvPr id="13" name="Rounded Rectangle 12"/>
            <p:cNvSpPr/>
            <p:nvPr/>
          </p:nvSpPr>
          <p:spPr>
            <a:xfrm>
              <a:off x="308758" y="4144480"/>
              <a:ext cx="7255824" cy="1674421"/>
            </a:xfrm>
            <a:prstGeom prst="roundRect">
              <a:avLst>
                <a:gd name="adj" fmla="val 10284"/>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694256" y="5454732"/>
              <a:ext cx="1392339" cy="393517"/>
            </a:xfrm>
            <a:prstGeom prst="rect">
              <a:avLst/>
            </a:prstGeom>
            <a:noFill/>
          </p:spPr>
          <p:txBody>
            <a:bodyPr wrap="none" rtlCol="0">
              <a:spAutoFit/>
            </a:bodyPr>
            <a:lstStyle/>
            <a:p>
              <a:pPr algn="ctr"/>
              <a:r>
                <a:rPr lang="en-US" sz="900" dirty="0" smtClean="0">
                  <a:solidFill>
                    <a:schemeClr val="tx1">
                      <a:lumMod val="95000"/>
                      <a:lumOff val="5000"/>
                    </a:schemeClr>
                  </a:solidFill>
                </a:rPr>
                <a:t>WIRELESS TRANSDUCER</a:t>
              </a:r>
            </a:p>
            <a:p>
              <a:pPr algn="ctr"/>
              <a:r>
                <a:rPr lang="en-US" sz="900" dirty="0" smtClean="0">
                  <a:solidFill>
                    <a:schemeClr val="tx1">
                      <a:lumMod val="95000"/>
                      <a:lumOff val="5000"/>
                    </a:schemeClr>
                  </a:solidFill>
                </a:rPr>
                <a:t>READER (WTR)</a:t>
              </a:r>
              <a:endParaRPr lang="en-US" sz="900" dirty="0">
                <a:solidFill>
                  <a:schemeClr val="tx1">
                    <a:lumMod val="95000"/>
                    <a:lumOff val="5000"/>
                  </a:schemeClr>
                </a:solidFill>
              </a:endParaRPr>
            </a:p>
          </p:txBody>
        </p:sp>
        <p:sp>
          <p:nvSpPr>
            <p:cNvPr id="29" name="TextBox 28"/>
            <p:cNvSpPr txBox="1"/>
            <p:nvPr/>
          </p:nvSpPr>
          <p:spPr>
            <a:xfrm>
              <a:off x="6290355" y="5454732"/>
              <a:ext cx="1141267" cy="393517"/>
            </a:xfrm>
            <a:prstGeom prst="rect">
              <a:avLst/>
            </a:prstGeom>
            <a:noFill/>
          </p:spPr>
          <p:txBody>
            <a:bodyPr wrap="none" rtlCol="0">
              <a:spAutoFit/>
            </a:bodyPr>
            <a:lstStyle/>
            <a:p>
              <a:pPr algn="ctr"/>
              <a:r>
                <a:rPr lang="en-US" sz="900" dirty="0" smtClean="0">
                  <a:solidFill>
                    <a:schemeClr val="tx1">
                      <a:lumMod val="95000"/>
                      <a:lumOff val="5000"/>
                    </a:schemeClr>
                  </a:solidFill>
                </a:rPr>
                <a:t>WIRELESS FREEZER</a:t>
              </a:r>
            </a:p>
            <a:p>
              <a:pPr algn="ctr"/>
              <a:r>
                <a:rPr lang="en-US" sz="900" dirty="0" smtClean="0">
                  <a:solidFill>
                    <a:schemeClr val="tx1">
                      <a:lumMod val="95000"/>
                      <a:lumOff val="5000"/>
                    </a:schemeClr>
                  </a:solidFill>
                </a:rPr>
                <a:t>MONITOR (WFM)</a:t>
              </a:r>
              <a:endParaRPr lang="en-US" sz="900" dirty="0">
                <a:solidFill>
                  <a:schemeClr val="tx1">
                    <a:lumMod val="95000"/>
                    <a:lumOff val="5000"/>
                  </a:schemeClr>
                </a:solidFill>
              </a:endParaRPr>
            </a:p>
          </p:txBody>
        </p:sp>
      </p:grpSp>
      <p:sp>
        <p:nvSpPr>
          <p:cNvPr id="31" name="TextBox 30"/>
          <p:cNvSpPr txBox="1"/>
          <p:nvPr/>
        </p:nvSpPr>
        <p:spPr>
          <a:xfrm>
            <a:off x="453479" y="6251840"/>
            <a:ext cx="2252091" cy="307777"/>
          </a:xfrm>
          <a:prstGeom prst="rect">
            <a:avLst/>
          </a:prstGeom>
          <a:noFill/>
        </p:spPr>
        <p:txBody>
          <a:bodyPr wrap="none" rtlCol="0">
            <a:spAutoFit/>
          </a:bodyPr>
          <a:lstStyle/>
          <a:p>
            <a:r>
              <a:rPr lang="en-US" sz="1400" b="1" dirty="0" smtClean="0"/>
              <a:t>OUR FAMILY OF PRODUCTS:</a:t>
            </a:r>
            <a:endParaRPr lang="en-US" sz="1400" b="1" dirty="0"/>
          </a:p>
        </p:txBody>
      </p:sp>
      <p:sp>
        <p:nvSpPr>
          <p:cNvPr id="32" name="TextBox 31"/>
          <p:cNvSpPr txBox="1"/>
          <p:nvPr/>
        </p:nvSpPr>
        <p:spPr>
          <a:xfrm>
            <a:off x="395779" y="8233473"/>
            <a:ext cx="1739579" cy="923330"/>
          </a:xfrm>
          <a:prstGeom prst="rect">
            <a:avLst/>
          </a:prstGeom>
          <a:noFill/>
        </p:spPr>
        <p:txBody>
          <a:bodyPr wrap="none" rtlCol="0">
            <a:spAutoFit/>
          </a:bodyPr>
          <a:lstStyle/>
          <a:p>
            <a:r>
              <a:rPr lang="en-US" sz="900" b="1" dirty="0" smtClean="0"/>
              <a:t>HEADQUARTERS</a:t>
            </a:r>
          </a:p>
          <a:p>
            <a:r>
              <a:rPr lang="en-US" sz="900" dirty="0" smtClean="0"/>
              <a:t>5883 Rue Ferrari, Suite 100</a:t>
            </a:r>
          </a:p>
          <a:p>
            <a:r>
              <a:rPr lang="en-US" sz="900" dirty="0" smtClean="0"/>
              <a:t>San Jose, CA 95138</a:t>
            </a:r>
          </a:p>
          <a:p>
            <a:r>
              <a:rPr lang="en-US" sz="900" dirty="0" smtClean="0"/>
              <a:t>+1 800 544-5411</a:t>
            </a:r>
          </a:p>
          <a:p>
            <a:r>
              <a:rPr lang="en-US" sz="900" dirty="0" smtClean="0"/>
              <a:t>www.CypressEnvirosystems.com</a:t>
            </a:r>
          </a:p>
          <a:p>
            <a:r>
              <a:rPr lang="en-US" sz="900" dirty="0" smtClean="0"/>
              <a:t>info@CypressEnvirosystems.com</a:t>
            </a:r>
            <a:endParaRPr lang="en-US" sz="900" dirty="0"/>
          </a:p>
        </p:txBody>
      </p:sp>
      <p:sp>
        <p:nvSpPr>
          <p:cNvPr id="33" name="TextBox 32"/>
          <p:cNvSpPr txBox="1"/>
          <p:nvPr/>
        </p:nvSpPr>
        <p:spPr>
          <a:xfrm>
            <a:off x="409439" y="9135070"/>
            <a:ext cx="7110479" cy="646331"/>
          </a:xfrm>
          <a:prstGeom prst="rect">
            <a:avLst/>
          </a:prstGeom>
          <a:noFill/>
        </p:spPr>
        <p:txBody>
          <a:bodyPr wrap="square" rtlCol="0">
            <a:spAutoFit/>
          </a:bodyPr>
          <a:lstStyle/>
          <a:p>
            <a:r>
              <a:rPr lang="en-US" sz="900" dirty="0" smtClean="0">
                <a:solidFill>
                  <a:schemeClr val="bg1">
                    <a:lumMod val="50000"/>
                  </a:schemeClr>
                </a:solidFill>
              </a:rPr>
              <a:t>Cypress Envirosystems and its logo are trademarks of Cypress Envirosystems, Inc.  The name of any other company, products, or services mentioned herein are for identification purposes only and may be trademarks or service marks of or may be copyrighted by their respective holders.</a:t>
            </a:r>
          </a:p>
          <a:p>
            <a:endParaRPr lang="en-US" sz="900" dirty="0">
              <a:solidFill>
                <a:schemeClr val="bg1">
                  <a:lumMod val="50000"/>
                </a:schemeClr>
              </a:solidFill>
            </a:endParaRPr>
          </a:p>
          <a:p>
            <a:r>
              <a:rPr lang="en-US" sz="900" dirty="0" smtClean="0">
                <a:solidFill>
                  <a:schemeClr val="bg1">
                    <a:lumMod val="50000"/>
                  </a:schemeClr>
                </a:solidFill>
              </a:rPr>
              <a:t>Copyright 2017 Cypress Envirosystems, Inc.  All rights reserved.</a:t>
            </a:r>
            <a:endParaRPr lang="en-US" sz="900" dirty="0">
              <a:solidFill>
                <a:schemeClr val="bg1">
                  <a:lumMod val="50000"/>
                </a:schemeClr>
              </a:solidFill>
            </a:endParaRPr>
          </a:p>
        </p:txBody>
      </p:sp>
      <p:sp>
        <p:nvSpPr>
          <p:cNvPr id="34" name="Rectangle 33"/>
          <p:cNvSpPr/>
          <p:nvPr/>
        </p:nvSpPr>
        <p:spPr>
          <a:xfrm>
            <a:off x="0" y="9811910"/>
            <a:ext cx="7788302" cy="2464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2597" y="1496738"/>
            <a:ext cx="2515560" cy="307777"/>
          </a:xfrm>
          <a:prstGeom prst="rect">
            <a:avLst/>
          </a:prstGeom>
          <a:noFill/>
        </p:spPr>
        <p:txBody>
          <a:bodyPr wrap="none" rtlCol="0">
            <a:spAutoFit/>
          </a:bodyPr>
          <a:lstStyle/>
          <a:p>
            <a:r>
              <a:rPr lang="en-US" sz="1400" b="1" dirty="0" smtClean="0"/>
              <a:t>KEY PRODUCT SPECIFICATIONS:</a:t>
            </a:r>
            <a:endParaRPr lang="en-US" sz="1400" b="1" dirty="0"/>
          </a:p>
        </p:txBody>
      </p:sp>
      <p:grpSp>
        <p:nvGrpSpPr>
          <p:cNvPr id="43" name="Group 42"/>
          <p:cNvGrpSpPr/>
          <p:nvPr/>
        </p:nvGrpSpPr>
        <p:grpSpPr>
          <a:xfrm>
            <a:off x="510065" y="1903099"/>
            <a:ext cx="6826277" cy="1587281"/>
            <a:chOff x="510065" y="2128724"/>
            <a:chExt cx="6826277" cy="1587281"/>
          </a:xfrm>
        </p:grpSpPr>
        <p:sp>
          <p:nvSpPr>
            <p:cNvPr id="36" name="Rectangle 35"/>
            <p:cNvSpPr/>
            <p:nvPr/>
          </p:nvSpPr>
          <p:spPr>
            <a:xfrm>
              <a:off x="539669" y="2371355"/>
              <a:ext cx="6796673" cy="212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9669" y="2809946"/>
              <a:ext cx="6796673" cy="212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39669" y="3248536"/>
              <a:ext cx="6796673" cy="212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0065" y="2130956"/>
              <a:ext cx="1940528" cy="1585049"/>
            </a:xfrm>
            <a:prstGeom prst="rect">
              <a:avLst/>
            </a:prstGeom>
            <a:noFill/>
          </p:spPr>
          <p:txBody>
            <a:bodyPr wrap="square" rtlCol="0">
              <a:spAutoFit/>
            </a:bodyPr>
            <a:lstStyle/>
            <a:p>
              <a:pPr>
                <a:spcAft>
                  <a:spcPts val="400"/>
                </a:spcAft>
              </a:pPr>
              <a:r>
                <a:rPr lang="en-US" sz="1100" b="1" dirty="0" smtClean="0">
                  <a:solidFill>
                    <a:schemeClr val="tx1">
                      <a:lumMod val="65000"/>
                      <a:lumOff val="35000"/>
                    </a:schemeClr>
                  </a:solidFill>
                </a:rPr>
                <a:t>Power:</a:t>
              </a:r>
            </a:p>
            <a:p>
              <a:pPr>
                <a:spcAft>
                  <a:spcPts val="400"/>
                </a:spcAft>
              </a:pPr>
              <a:r>
                <a:rPr lang="en-US" sz="1100" b="1" dirty="0" smtClean="0">
                  <a:solidFill>
                    <a:schemeClr val="tx1">
                      <a:lumMod val="65000"/>
                      <a:lumOff val="35000"/>
                    </a:schemeClr>
                  </a:solidFill>
                </a:rPr>
                <a:t>Antenna:</a:t>
              </a:r>
            </a:p>
            <a:p>
              <a:pPr>
                <a:spcAft>
                  <a:spcPts val="400"/>
                </a:spcAft>
              </a:pPr>
              <a:r>
                <a:rPr lang="en-US" sz="1100" b="1" dirty="0" smtClean="0">
                  <a:solidFill>
                    <a:schemeClr val="tx1">
                      <a:lumMod val="65000"/>
                      <a:lumOff val="35000"/>
                    </a:schemeClr>
                  </a:solidFill>
                </a:rPr>
                <a:t>Operating Frequency:</a:t>
              </a:r>
            </a:p>
            <a:p>
              <a:pPr>
                <a:spcAft>
                  <a:spcPts val="400"/>
                </a:spcAft>
              </a:pPr>
              <a:r>
                <a:rPr lang="en-US" sz="1100" b="1" dirty="0" smtClean="0">
                  <a:solidFill>
                    <a:schemeClr val="tx1">
                      <a:lumMod val="65000"/>
                      <a:lumOff val="35000"/>
                    </a:schemeClr>
                  </a:solidFill>
                </a:rPr>
                <a:t>Operating Condition:</a:t>
              </a:r>
            </a:p>
            <a:p>
              <a:pPr>
                <a:spcAft>
                  <a:spcPts val="400"/>
                </a:spcAft>
              </a:pPr>
              <a:r>
                <a:rPr lang="en-US" sz="1100" b="1" dirty="0" smtClean="0">
                  <a:solidFill>
                    <a:schemeClr val="tx1">
                      <a:lumMod val="65000"/>
                      <a:lumOff val="35000"/>
                    </a:schemeClr>
                  </a:solidFill>
                </a:rPr>
                <a:t>Storage Condition:</a:t>
              </a:r>
            </a:p>
            <a:p>
              <a:pPr>
                <a:spcAft>
                  <a:spcPts val="400"/>
                </a:spcAft>
              </a:pPr>
              <a:r>
                <a:rPr lang="en-US" sz="1100" b="1" dirty="0" smtClean="0">
                  <a:solidFill>
                    <a:schemeClr val="tx1">
                      <a:lumMod val="65000"/>
                      <a:lumOff val="35000"/>
                    </a:schemeClr>
                  </a:solidFill>
                </a:rPr>
                <a:t>Product Weight:</a:t>
              </a:r>
            </a:p>
            <a:p>
              <a:pPr>
                <a:spcAft>
                  <a:spcPts val="400"/>
                </a:spcAft>
              </a:pPr>
              <a:r>
                <a:rPr lang="en-US" sz="1100" b="1" dirty="0" smtClean="0">
                  <a:solidFill>
                    <a:schemeClr val="tx1">
                      <a:lumMod val="65000"/>
                      <a:lumOff val="35000"/>
                    </a:schemeClr>
                  </a:solidFill>
                </a:rPr>
                <a:t>Dimensions:</a:t>
              </a:r>
            </a:p>
          </p:txBody>
        </p:sp>
        <p:sp>
          <p:nvSpPr>
            <p:cNvPr id="42" name="Rounded Rectangle 41"/>
            <p:cNvSpPr/>
            <p:nvPr/>
          </p:nvSpPr>
          <p:spPr>
            <a:xfrm>
              <a:off x="532355" y="2128724"/>
              <a:ext cx="6803987" cy="1576378"/>
            </a:xfrm>
            <a:prstGeom prst="roundRect">
              <a:avLst>
                <a:gd name="adj" fmla="val 496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936439" y="2129741"/>
              <a:ext cx="5390636" cy="1585049"/>
            </a:xfrm>
            <a:prstGeom prst="rect">
              <a:avLst/>
            </a:prstGeom>
            <a:noFill/>
          </p:spPr>
          <p:txBody>
            <a:bodyPr wrap="square" rtlCol="0">
              <a:spAutoFit/>
            </a:bodyPr>
            <a:lstStyle/>
            <a:p>
              <a:pPr>
                <a:spcAft>
                  <a:spcPts val="400"/>
                </a:spcAft>
              </a:pPr>
              <a:r>
                <a:rPr lang="en-US" sz="1100" dirty="0" smtClean="0"/>
                <a:t>3.3V DC; 3W (powered by DC adaptor)</a:t>
              </a:r>
            </a:p>
            <a:p>
              <a:pPr>
                <a:spcAft>
                  <a:spcPts val="400"/>
                </a:spcAft>
              </a:pPr>
              <a:r>
                <a:rPr lang="en-US" sz="1100" dirty="0" smtClean="0"/>
                <a:t>External rubber dipole, 4dBi gain, </a:t>
              </a:r>
              <a:r>
                <a:rPr lang="en-US" sz="1100" dirty="0" err="1" smtClean="0"/>
                <a:t>omni</a:t>
              </a:r>
              <a:r>
                <a:rPr lang="en-US" sz="1100" dirty="0" smtClean="0"/>
                <a:t>-directional, 2.4 to 2.5 GHz</a:t>
              </a:r>
            </a:p>
            <a:p>
              <a:pPr>
                <a:spcAft>
                  <a:spcPts val="400"/>
                </a:spcAft>
              </a:pPr>
              <a:r>
                <a:rPr lang="en-US" sz="1100" dirty="0" smtClean="0"/>
                <a:t>2.4 GHz ISM Band</a:t>
              </a:r>
            </a:p>
            <a:p>
              <a:pPr>
                <a:spcAft>
                  <a:spcPts val="400"/>
                </a:spcAft>
              </a:pPr>
              <a:r>
                <a:rPr lang="en-US" sz="1100" dirty="0" smtClean="0"/>
                <a:t>32</a:t>
              </a:r>
              <a:r>
                <a:rPr lang="en-US" sz="1100" dirty="0" smtClean="0">
                  <a:latin typeface="Symbol" pitchFamily="18" charset="2"/>
                  <a:sym typeface="Symbol"/>
                </a:rPr>
                <a:t></a:t>
              </a:r>
              <a:r>
                <a:rPr lang="en-US" sz="1100" dirty="0" smtClean="0">
                  <a:sym typeface="Symbol"/>
                </a:rPr>
                <a:t>F to 122</a:t>
              </a:r>
              <a:r>
                <a:rPr lang="en-US" sz="1100" dirty="0" smtClean="0">
                  <a:latin typeface="Symbol" pitchFamily="18" charset="2"/>
                  <a:sym typeface="Symbol"/>
                </a:rPr>
                <a:t></a:t>
              </a:r>
              <a:r>
                <a:rPr lang="en-US" sz="1100" dirty="0" smtClean="0">
                  <a:sym typeface="Symbol"/>
                </a:rPr>
                <a:t>F (0</a:t>
              </a:r>
              <a:r>
                <a:rPr lang="en-US" sz="1100" dirty="0" smtClean="0">
                  <a:latin typeface="Symbol" pitchFamily="18" charset="2"/>
                  <a:sym typeface="Symbol"/>
                </a:rPr>
                <a:t></a:t>
              </a:r>
              <a:r>
                <a:rPr lang="en-US" sz="1100" dirty="0" smtClean="0">
                  <a:sym typeface="Symbol"/>
                </a:rPr>
                <a:t>C to 50</a:t>
              </a:r>
              <a:r>
                <a:rPr lang="en-US" sz="1100" dirty="0" smtClean="0">
                  <a:latin typeface="Symbol" pitchFamily="18" charset="2"/>
                  <a:sym typeface="Symbol"/>
                </a:rPr>
                <a:t> </a:t>
              </a:r>
              <a:r>
                <a:rPr lang="en-US" sz="1100" dirty="0" smtClean="0">
                  <a:sym typeface="Symbol"/>
                </a:rPr>
                <a:t>C); 95% RH Maximum, Non-condensing</a:t>
              </a:r>
              <a:endParaRPr lang="en-US" sz="1100" dirty="0" smtClean="0"/>
            </a:p>
            <a:p>
              <a:pPr>
                <a:spcAft>
                  <a:spcPts val="400"/>
                </a:spcAft>
              </a:pPr>
              <a:r>
                <a:rPr lang="en-US" sz="1100" dirty="0" smtClean="0"/>
                <a:t>-40</a:t>
              </a:r>
              <a:r>
                <a:rPr lang="en-US" sz="1100" dirty="0" smtClean="0">
                  <a:latin typeface="Symbol" pitchFamily="18" charset="2"/>
                  <a:sym typeface="Symbol"/>
                </a:rPr>
                <a:t></a:t>
              </a:r>
              <a:r>
                <a:rPr lang="en-US" sz="1100" dirty="0" smtClean="0">
                  <a:sym typeface="Symbol"/>
                </a:rPr>
                <a:t>F to 122</a:t>
              </a:r>
              <a:r>
                <a:rPr lang="en-US" sz="1100" dirty="0" smtClean="0">
                  <a:latin typeface="Symbol" pitchFamily="18" charset="2"/>
                  <a:sym typeface="Symbol"/>
                </a:rPr>
                <a:t></a:t>
              </a:r>
              <a:r>
                <a:rPr lang="en-US" sz="1100" dirty="0" smtClean="0">
                  <a:sym typeface="Symbol"/>
                </a:rPr>
                <a:t>F (-40</a:t>
              </a:r>
              <a:r>
                <a:rPr lang="en-US" sz="1100" dirty="0" smtClean="0">
                  <a:latin typeface="Symbol" pitchFamily="18" charset="2"/>
                  <a:sym typeface="Symbol"/>
                </a:rPr>
                <a:t></a:t>
              </a:r>
              <a:r>
                <a:rPr lang="en-US" sz="1100" dirty="0" smtClean="0">
                  <a:sym typeface="Symbol"/>
                </a:rPr>
                <a:t>C to 50</a:t>
              </a:r>
              <a:r>
                <a:rPr lang="en-US" sz="1100" dirty="0" smtClean="0">
                  <a:latin typeface="Symbol" pitchFamily="18" charset="2"/>
                  <a:sym typeface="Symbol"/>
                </a:rPr>
                <a:t> </a:t>
              </a:r>
              <a:r>
                <a:rPr lang="en-US" sz="1100" dirty="0" smtClean="0">
                  <a:sym typeface="Symbol"/>
                </a:rPr>
                <a:t>C); 95% RH Maximum, Non-condensing</a:t>
              </a:r>
            </a:p>
            <a:p>
              <a:pPr>
                <a:spcAft>
                  <a:spcPts val="400"/>
                </a:spcAft>
              </a:pPr>
              <a:r>
                <a:rPr lang="en-US" sz="1100" dirty="0" smtClean="0"/>
                <a:t>15.8 oz (448 g)</a:t>
              </a:r>
            </a:p>
            <a:p>
              <a:pPr>
                <a:spcAft>
                  <a:spcPts val="400"/>
                </a:spcAft>
              </a:pPr>
              <a:r>
                <a:rPr lang="en-US" sz="1100" dirty="0" smtClean="0"/>
                <a:t>Length: 5.6 in (141 mm) Width (with antenna): 5.6 in (141 mm) Depth: 2.1 in (53.3 mm)</a:t>
              </a:r>
            </a:p>
          </p:txBody>
        </p:sp>
      </p:grpSp>
      <p:sp>
        <p:nvSpPr>
          <p:cNvPr id="49" name="TextBox 48"/>
          <p:cNvSpPr txBox="1"/>
          <p:nvPr/>
        </p:nvSpPr>
        <p:spPr>
          <a:xfrm>
            <a:off x="6583666" y="9805254"/>
            <a:ext cx="949299" cy="253916"/>
          </a:xfrm>
          <a:prstGeom prst="rect">
            <a:avLst/>
          </a:prstGeom>
          <a:noFill/>
        </p:spPr>
        <p:txBody>
          <a:bodyPr wrap="none" rtlCol="0">
            <a:spAutoFit/>
          </a:bodyPr>
          <a:lstStyle/>
          <a:p>
            <a:r>
              <a:rPr lang="en-US" sz="1050" dirty="0" smtClean="0">
                <a:solidFill>
                  <a:schemeClr val="bg1"/>
                </a:solidFill>
              </a:rPr>
              <a:t>PBRPT201705</a:t>
            </a:r>
            <a:endParaRPr lang="en-US" sz="1050" dirty="0">
              <a:solidFill>
                <a:schemeClr val="bg1"/>
              </a:solidFill>
            </a:endParaRPr>
          </a:p>
        </p:txBody>
      </p:sp>
      <p:pic>
        <p:nvPicPr>
          <p:cNvPr id="2" name="Picture 2"/>
          <p:cNvPicPr>
            <a:picLocks noChangeAspect="1" noChangeArrowheads="1"/>
          </p:cNvPicPr>
          <p:nvPr/>
        </p:nvPicPr>
        <p:blipFill>
          <a:blip r:embed="rId9" cstate="print"/>
          <a:srcRect/>
          <a:stretch>
            <a:fillRect/>
          </a:stretch>
        </p:blipFill>
        <p:spPr bwMode="auto">
          <a:xfrm>
            <a:off x="1852558" y="3552232"/>
            <a:ext cx="4013851" cy="271550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2505</TotalTime>
  <Words>420</Words>
  <Application>Microsoft Office PowerPoint</Application>
  <PresentationFormat>Custom</PresentationFormat>
  <Paragraphs>50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Cypress Semiconductor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Harry Sim</dc:creator>
  <cp:lastModifiedBy>Harry Sim</cp:lastModifiedBy>
  <cp:revision>58</cp:revision>
  <dcterms:created xsi:type="dcterms:W3CDTF">2017-05-24T23:23:34Z</dcterms:created>
  <dcterms:modified xsi:type="dcterms:W3CDTF">2017-07-19T18:34:47Z</dcterms:modified>
</cp:coreProperties>
</file>