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8" r:id="rId4"/>
    <p:sldId id="279" r:id="rId5"/>
    <p:sldId id="280" r:id="rId6"/>
    <p:sldId id="267" r:id="rId7"/>
    <p:sldId id="281" r:id="rId8"/>
    <p:sldId id="271" r:id="rId9"/>
    <p:sldId id="275" r:id="rId10"/>
    <p:sldId id="270" r:id="rId11"/>
    <p:sldId id="27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6" autoAdjust="0"/>
    <p:restoredTop sz="94660"/>
  </p:normalViewPr>
  <p:slideViewPr>
    <p:cSldViewPr snapToGrid="0">
      <p:cViewPr varScale="1">
        <p:scale>
          <a:sx n="99" d="100"/>
          <a:sy n="99" d="100"/>
        </p:scale>
        <p:origin x="8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Sim" userId="25f4ed030594643b" providerId="LiveId" clId="{33894D3A-C510-41CE-B729-B0C3DD3F3F95}"/>
    <pc:docChg chg="delSld">
      <pc:chgData name="Harry Sim" userId="25f4ed030594643b" providerId="LiveId" clId="{33894D3A-C510-41CE-B729-B0C3DD3F3F95}" dt="2025-07-18T22:09:46.217" v="0" actId="47"/>
      <pc:docMkLst>
        <pc:docMk/>
      </pc:docMkLst>
      <pc:sldChg chg="del">
        <pc:chgData name="Harry Sim" userId="25f4ed030594643b" providerId="LiveId" clId="{33894D3A-C510-41CE-B729-B0C3DD3F3F95}" dt="2025-07-18T22:09:46.217" v="0" actId="47"/>
        <pc:sldMkLst>
          <pc:docMk/>
          <pc:sldMk cId="1721213049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4AEF-103E-C3BF-9B66-D260B5384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ADFD5-6BCA-6D1A-41C1-1C524ECA8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7EBAD-2DF4-451A-4179-4E94981B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88A87-5B5D-CCCB-C0D4-D51D44C0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14325-CE6F-2D42-9E00-F08A4473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2517-6D88-340F-4ECD-335A8EAC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7A40F-12A6-F8EB-7716-0174B7D9E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5915-F08F-4166-0207-BED8950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F6FD-D7DC-8850-AEAE-06C7E072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04A2-E1DB-3886-3742-3A858189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E2D30-95A8-C234-C2F6-D49351383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2487-08A6-CFA4-E0DF-68EFF88B8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81DE-1453-3331-DA03-82841F8B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103-B853-AB34-723A-80C1D51C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D56DD-8DB5-FE2A-142D-8CB50D88E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4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B7D2-5DE5-3FF4-A610-9E4F0832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BFB2B-AA9F-8F12-4BFE-BA2D1DF36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2F5D7-C2CD-44AF-95E8-FC1047F8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DE3FB-DDB4-6E21-BE42-255F6B88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0589A-77FF-CF57-E57B-98BDB3AB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3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E8C6-F4FD-5B07-09C4-8DF2E3AA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A1FF-6F53-59D8-3158-79183A06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2D6E-F0B1-752F-E19B-9FC3DEBF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C6A52-1F3B-1BC1-225C-0296E05F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F4959-A53E-31A3-EA21-9FF68710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4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DCB0-360C-4BEA-B6CA-1C6113B5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CBDC5-0C65-1964-6623-81773F9E4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2FD22-EEEA-E54E-4DA5-76B90942A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01B63-4D8B-B9A1-484B-DE34377F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FE25-D002-14A4-5C00-3B8B483F9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D48CA-176B-AEDD-7934-53D9A3FD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3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06C0-7F47-3A6B-186D-0356AB47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9C7B5-365A-2A2F-2A67-DE6CDBAE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F46EB-61C6-3B5C-49CE-1819B46A2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9E486-A2E6-3556-33F5-E841F2387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B5375-E9A0-BBED-E6E6-BDE227C59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9EB7A-D0A2-9793-CD37-966BD739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98F5A2-19FB-94C6-2043-743A7425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121D9-E306-D45A-4B67-C487350B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F8C3-4FB1-FB97-EE95-CD11721D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D05D-315C-C632-DE94-AC273A04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5D9A1-2EFE-E139-7DC7-53FA710B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75B1F-9A15-98E9-5CFC-EDD81B26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6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7EC95-DD0E-01F3-77EC-830E0892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6CA0A-32EA-2A14-1C6A-4DC96222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6BEFA-EB7B-7F29-8B5C-9822A64C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0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A788-F6DD-8C31-BC7D-A315566D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6678-A854-85DD-01FE-7CF49211D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5108C-C980-6C02-624E-A23C20345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9E2C6-04F0-412E-B965-2EA4A379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B4B67-3C96-BF49-A81C-068989FA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E62F1-72B4-97E1-1E0B-0FCD99CD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1A39-C58E-E735-AC03-28125265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A00D7-4E3C-860C-D544-EBBB44720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DE984-976F-92B0-3403-12A63639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DB06-0ADB-8459-D77C-A774F6CB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493B8-ECCF-55E6-1245-663185EB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9F011-CAC0-7ABC-0942-E727451A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95628-49DB-91ED-D4FD-7702BFD0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3F0EF-7E61-FA05-D80B-0F1BFCC1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34B9D-CBD7-F5F2-1FDA-B4B8CBBDF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B7DAD-9A7D-4DD8-A6B0-990B7A916B0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B2FC4-62E7-3F27-5D1B-808FA683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1D33-A98B-A205-6501-037584AA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3C1EE-A382-4B37-BB26-FCD70167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5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D845.4A8F018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8E422-78A5-D57B-8687-5C1ACC20A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1422" y="-457200"/>
            <a:ext cx="16233422" cy="9131300"/>
          </a:xfrm>
          <a:prstGeom prst="rect">
            <a:avLst/>
          </a:prstGeom>
        </p:spPr>
      </p:pic>
      <p:pic>
        <p:nvPicPr>
          <p:cNvPr id="2" name="Minimalistic Deep Future Technology Documentary no copyright music by MokkaMusic  Virtuality">
            <a:hlinkClick r:id="" action="ppaction://media"/>
            <a:extLst>
              <a:ext uri="{FF2B5EF4-FFF2-40B4-BE49-F238E27FC236}">
                <a16:creationId xmlns:a16="http://schemas.microsoft.com/office/drawing/2014/main" id="{85105E22-2BC6-DAC5-4DB1-023268F62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7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10">
        <p159:morph option="byObject"/>
      </p:transition>
    </mc:Choice>
    <mc:Fallback xmlns="">
      <p:transition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06D757-41C2-5B41-F448-7898A5BF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20" r="-1" b="13999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DE430-838C-1AC8-4C51-FEA7B0C4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13" y="2338489"/>
            <a:ext cx="6494435" cy="3100410"/>
          </a:xfrm>
        </p:spPr>
        <p:txBody>
          <a:bodyPr>
            <a:normAutofit/>
          </a:bodyPr>
          <a:lstStyle/>
          <a:p>
            <a:r>
              <a:rPr lang="en-US" sz="3200" dirty="0"/>
              <a:t>Condition Based Maintenance</a:t>
            </a:r>
          </a:p>
          <a:p>
            <a:r>
              <a:rPr lang="en-US" sz="3200" dirty="0"/>
              <a:t>Troubleshooting</a:t>
            </a:r>
          </a:p>
          <a:p>
            <a:r>
              <a:rPr lang="en-US" sz="3200" dirty="0"/>
              <a:t>Operator efficiency</a:t>
            </a:r>
          </a:p>
          <a:p>
            <a:r>
              <a:rPr lang="en-US" sz="3200" dirty="0"/>
              <a:t>Thermal Performance</a:t>
            </a:r>
          </a:p>
          <a:p>
            <a:r>
              <a:rPr lang="en-US" sz="3200" dirty="0"/>
              <a:t>Safety / Radiation Dose Reduction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2FED8-3040-9434-F978-4555D8C5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21" y="1670835"/>
            <a:ext cx="4594697" cy="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B572B7E-1268-0055-12C4-4EE25CEB188F}"/>
              </a:ext>
            </a:extLst>
          </p:cNvPr>
          <p:cNvSpPr txBox="1"/>
          <p:nvPr/>
        </p:nvSpPr>
        <p:spPr>
          <a:xfrm>
            <a:off x="359173" y="1144769"/>
            <a:ext cx="3340962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Winner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IAEA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Prize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DFB5F-2482-F266-8279-94A02E3CDD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12" r="42491" b="-1"/>
          <a:stretch>
            <a:fillRect/>
          </a:stretch>
        </p:blipFill>
        <p:spPr>
          <a:xfrm>
            <a:off x="4197088" y="-8"/>
            <a:ext cx="4301214" cy="4136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AABE57-60DC-87BF-C4FF-E34A66104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253" b="2"/>
          <a:stretch>
            <a:fillRect/>
          </a:stretch>
        </p:blipFill>
        <p:spPr>
          <a:xfrm>
            <a:off x="4197088" y="4233471"/>
            <a:ext cx="4301214" cy="2624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3B5D5-D263-F839-1B65-3359179FD409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B308D4-4754-8576-E372-4AA27842A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198" y="1160738"/>
            <a:ext cx="2644613" cy="1928451"/>
          </a:xfrm>
          <a:prstGeom prst="rect">
            <a:avLst/>
          </a:prstGeom>
        </p:spPr>
      </p:pic>
      <p:pic>
        <p:nvPicPr>
          <p:cNvPr id="3" name="Picture 6" descr="Southern Nuclear | LinkedIn">
            <a:extLst>
              <a:ext uri="{FF2B5EF4-FFF2-40B4-BE49-F238E27FC236}">
                <a16:creationId xmlns:a16="http://schemas.microsoft.com/office/drawing/2014/main" id="{0BA50A44-3787-E134-2389-D60299B5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1160" y="4573663"/>
            <a:ext cx="1951772" cy="19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E755CE6-A782-84F5-39B0-78063F7E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2" y="720767"/>
            <a:ext cx="11139778" cy="3258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FC831-52AF-54E4-7948-F00E14E7E5F0}"/>
              </a:ext>
            </a:extLst>
          </p:cNvPr>
          <p:cNvSpPr txBox="1"/>
          <p:nvPr/>
        </p:nvSpPr>
        <p:spPr>
          <a:xfrm>
            <a:off x="3214415" y="4318994"/>
            <a:ext cx="6235268" cy="6213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tabLst>
                <a:tab pos="2057400" algn="l"/>
              </a:tabLst>
            </a:pPr>
            <a:r>
              <a:rPr lang="en-US" sz="2800" dirty="0"/>
              <a:t>www.CypressEnvirosystems.com</a:t>
            </a:r>
          </a:p>
        </p:txBody>
      </p:sp>
    </p:spTree>
    <p:extLst>
      <p:ext uri="{BB962C8B-B14F-4D97-AF65-F5344CB8AC3E}">
        <p14:creationId xmlns:p14="http://schemas.microsoft.com/office/powerpoint/2010/main" val="29870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19EB6-D5CF-594F-FBB2-4BD4116F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AA7AC-A852-0367-1ADA-65F322CD5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0" y="-457200"/>
            <a:ext cx="13004800" cy="7315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23BB2A-8E82-6B16-50DE-679E1134F1D5}"/>
              </a:ext>
            </a:extLst>
          </p:cNvPr>
          <p:cNvGrpSpPr/>
          <p:nvPr/>
        </p:nvGrpSpPr>
        <p:grpSpPr>
          <a:xfrm>
            <a:off x="-371475" y="5038725"/>
            <a:ext cx="12573000" cy="1419225"/>
            <a:chOff x="-371475" y="5038725"/>
            <a:chExt cx="12573000" cy="1419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8A0C8F-F220-7B10-C47F-BFF17BA0AF95}"/>
                </a:ext>
              </a:extLst>
            </p:cNvPr>
            <p:cNvSpPr/>
            <p:nvPr/>
          </p:nvSpPr>
          <p:spPr>
            <a:xfrm>
              <a:off x="0" y="5140411"/>
              <a:ext cx="12192000" cy="1223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41086-D704-BF34-788C-295EA7F4DFA4}"/>
                </a:ext>
              </a:extLst>
            </p:cNvPr>
            <p:cNvSpPr txBox="1"/>
            <p:nvPr/>
          </p:nvSpPr>
          <p:spPr>
            <a:xfrm>
              <a:off x="238125" y="5181599"/>
              <a:ext cx="118300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>
                      <a:lumMod val="50000"/>
                    </a:schemeClr>
                  </a:solidFill>
                </a:rPr>
                <a:t>Does your plant look like this?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9989A9-89A5-AF6A-2E71-44EA59FBC719}"/>
                </a:ext>
              </a:extLst>
            </p:cNvPr>
            <p:cNvCxnSpPr/>
            <p:nvPr/>
          </p:nvCxnSpPr>
          <p:spPr>
            <a:xfrm>
              <a:off x="-361950" y="5038725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22FB1A-E988-C711-7434-19F76909053F}"/>
                </a:ext>
              </a:extLst>
            </p:cNvPr>
            <p:cNvCxnSpPr/>
            <p:nvPr/>
          </p:nvCxnSpPr>
          <p:spPr>
            <a:xfrm>
              <a:off x="-371475" y="6457950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7822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4EADC-5421-C74A-B88E-09076E4D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40BC-7497-0F91-CC36-F1599D3F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5D62DB-5757-FB06-E82D-99AF86198A2D}"/>
              </a:ext>
            </a:extLst>
          </p:cNvPr>
          <p:cNvGrpSpPr/>
          <p:nvPr/>
        </p:nvGrpSpPr>
        <p:grpSpPr>
          <a:xfrm>
            <a:off x="-371475" y="5038725"/>
            <a:ext cx="12573000" cy="1419225"/>
            <a:chOff x="-371475" y="5038725"/>
            <a:chExt cx="12573000" cy="14192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529112-8605-5A67-952D-EC6CEB19A33C}"/>
                </a:ext>
              </a:extLst>
            </p:cNvPr>
            <p:cNvSpPr/>
            <p:nvPr/>
          </p:nvSpPr>
          <p:spPr>
            <a:xfrm>
              <a:off x="0" y="5140411"/>
              <a:ext cx="12192000" cy="1223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34E806-7764-8D51-6E96-9754751CC36F}"/>
                </a:ext>
              </a:extLst>
            </p:cNvPr>
            <p:cNvSpPr txBox="1"/>
            <p:nvPr/>
          </p:nvSpPr>
          <p:spPr>
            <a:xfrm>
              <a:off x="238125" y="5181599"/>
              <a:ext cx="118300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>
                      <a:lumMod val="50000"/>
                    </a:schemeClr>
                  </a:solidFill>
                </a:rPr>
                <a:t>Does your plant look like this?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6E3DB7-0D29-6922-CBAE-49FD3658F54E}"/>
                </a:ext>
              </a:extLst>
            </p:cNvPr>
            <p:cNvCxnSpPr/>
            <p:nvPr/>
          </p:nvCxnSpPr>
          <p:spPr>
            <a:xfrm>
              <a:off x="-361950" y="5038725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C0F92CF-8F6E-4927-34E6-2CFE6D344738}"/>
                </a:ext>
              </a:extLst>
            </p:cNvPr>
            <p:cNvCxnSpPr/>
            <p:nvPr/>
          </p:nvCxnSpPr>
          <p:spPr>
            <a:xfrm>
              <a:off x="-371475" y="6457950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09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3D73-075E-825C-90DB-9F81647C3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56D16-7FE7-F584-1574-F639D627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2952"/>
            <a:ext cx="17469137" cy="98263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376688-7DBA-E09C-783A-01416E248984}"/>
              </a:ext>
            </a:extLst>
          </p:cNvPr>
          <p:cNvGrpSpPr/>
          <p:nvPr/>
        </p:nvGrpSpPr>
        <p:grpSpPr>
          <a:xfrm>
            <a:off x="-371475" y="5038725"/>
            <a:ext cx="12573000" cy="1419225"/>
            <a:chOff x="-371475" y="5038725"/>
            <a:chExt cx="12573000" cy="14192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7B1CC2-2E3F-5AD9-B76B-4744F8999D98}"/>
                </a:ext>
              </a:extLst>
            </p:cNvPr>
            <p:cNvSpPr/>
            <p:nvPr/>
          </p:nvSpPr>
          <p:spPr>
            <a:xfrm>
              <a:off x="0" y="5140411"/>
              <a:ext cx="12192000" cy="1223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FAE9ED-DA7A-7D0B-5FAD-2AD1A3636F54}"/>
                </a:ext>
              </a:extLst>
            </p:cNvPr>
            <p:cNvSpPr txBox="1"/>
            <p:nvPr/>
          </p:nvSpPr>
          <p:spPr>
            <a:xfrm>
              <a:off x="238125" y="5181599"/>
              <a:ext cx="118300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>
                      <a:lumMod val="50000"/>
                    </a:schemeClr>
                  </a:solidFill>
                </a:rPr>
                <a:t>Does your plant look like this?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FCE639-9738-5A49-0473-75F54B72E498}"/>
                </a:ext>
              </a:extLst>
            </p:cNvPr>
            <p:cNvCxnSpPr/>
            <p:nvPr/>
          </p:nvCxnSpPr>
          <p:spPr>
            <a:xfrm>
              <a:off x="-361950" y="5038725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0F4491-C580-5F6F-329D-E31028F47A90}"/>
                </a:ext>
              </a:extLst>
            </p:cNvPr>
            <p:cNvCxnSpPr/>
            <p:nvPr/>
          </p:nvCxnSpPr>
          <p:spPr>
            <a:xfrm>
              <a:off x="-371475" y="6457950"/>
              <a:ext cx="12563475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21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Cut_20250624_154117527">
            <a:hlinkClick r:id="" action="ppaction://media"/>
            <a:extLst>
              <a:ext uri="{FF2B5EF4-FFF2-40B4-BE49-F238E27FC236}">
                <a16:creationId xmlns:a16="http://schemas.microsoft.com/office/drawing/2014/main" id="{7CFC007F-04AF-A98A-0818-2249B571B0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1EC5A-DBA9-6AEB-A86C-7FC34F6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7" y="2604393"/>
            <a:ext cx="3265490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Introducing the Wireless Gauge Reader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6E67C-E125-9A4A-4FF9-361A52697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434" y="383061"/>
            <a:ext cx="7528158" cy="59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Part 2">
            <a:hlinkClick r:id="" action="ppaction://media"/>
            <a:extLst>
              <a:ext uri="{FF2B5EF4-FFF2-40B4-BE49-F238E27FC236}">
                <a16:creationId xmlns:a16="http://schemas.microsoft.com/office/drawing/2014/main" id="{F739ED4E-F106-02F4-012A-1A0A48CD6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6ADD3D-2942-B8E1-4CCC-28FF3CD396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4DD35C4-C349-0EA3-6C9F-C1A4300B9184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76433" y="2941817"/>
            <a:ext cx="5372100" cy="2605468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96C3EA-562C-576A-C8B1-512F1877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" y="10796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Data Seamlessly Shared with PI Historian and Plant Network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490F05-1A6A-7CE1-D7A1-38C2BD1A5256}"/>
              </a:ext>
            </a:extLst>
          </p:cNvPr>
          <p:cNvSpPr/>
          <p:nvPr/>
        </p:nvSpPr>
        <p:spPr>
          <a:xfrm>
            <a:off x="403760" y="368137"/>
            <a:ext cx="11376561" cy="59970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4099672C-62C6-4CF6-06BB-2D227D66A057}"/>
              </a:ext>
            </a:extLst>
          </p:cNvPr>
          <p:cNvSpPr/>
          <p:nvPr/>
        </p:nvSpPr>
        <p:spPr>
          <a:xfrm>
            <a:off x="718618" y="2973779"/>
            <a:ext cx="5290884" cy="2667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E4F2C-1FFF-725D-28C4-CA92F299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C8DBC23-0A0A-8B8D-88AF-AA8825FE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2758599"/>
            <a:ext cx="5024120" cy="277592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Non-Invasive</a:t>
            </a:r>
          </a:p>
          <a:p>
            <a:r>
              <a:rPr lang="en-US" dirty="0"/>
              <a:t>Install in minutes</a:t>
            </a:r>
          </a:p>
          <a:p>
            <a:r>
              <a:rPr lang="en-US" dirty="0"/>
              <a:t>Wireless, battery  &gt; 3 years</a:t>
            </a:r>
          </a:p>
          <a:p>
            <a:r>
              <a:rPr lang="en-US" dirty="0"/>
              <a:t>Cybersecurity approved</a:t>
            </a:r>
          </a:p>
          <a:p>
            <a:r>
              <a:rPr lang="en-US" dirty="0"/>
              <a:t>RCA, Seismic structures</a:t>
            </a:r>
          </a:p>
        </p:txBody>
      </p:sp>
      <p:pic>
        <p:nvPicPr>
          <p:cNvPr id="1026" name="Picture 2" descr="Plant Vogtle Units 1-4">
            <a:extLst>
              <a:ext uri="{FF2B5EF4-FFF2-40B4-BE49-F238E27FC236}">
                <a16:creationId xmlns:a16="http://schemas.microsoft.com/office/drawing/2014/main" id="{09B4FEED-6CEC-0942-3029-B284DC6E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r="23670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53CCE-C4D8-4522-9C1E-573C2375301D}"/>
              </a:ext>
            </a:extLst>
          </p:cNvPr>
          <p:cNvSpPr txBox="1"/>
          <p:nvPr/>
        </p:nvSpPr>
        <p:spPr>
          <a:xfrm>
            <a:off x="469900" y="2032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Installed at 33 Nuclear Plants in North 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32632-4FD1-8CC4-235D-BA580831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2" y="2252726"/>
            <a:ext cx="3884399" cy="4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split orient="vert"/>
      </p:transition>
    </mc:Choice>
    <mc:Fallback xmlns="">
      <p:transition spd="med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9134</TotalTime>
  <Words>82</Words>
  <Application>Microsoft Office PowerPoint</Application>
  <PresentationFormat>Widescreen</PresentationFormat>
  <Paragraphs>20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 the Wireless Gauge Reader</vt:lpstr>
      <vt:lpstr>PowerPoint Presentation</vt:lpstr>
      <vt:lpstr>Data Seamlessly Shared with PI Historian and Plant Network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Sim</dc:creator>
  <cp:lastModifiedBy>Harry Sim</cp:lastModifiedBy>
  <cp:revision>6</cp:revision>
  <dcterms:created xsi:type="dcterms:W3CDTF">2025-06-17T12:45:45Z</dcterms:created>
  <dcterms:modified xsi:type="dcterms:W3CDTF">2025-07-18T22:09:51Z</dcterms:modified>
</cp:coreProperties>
</file>